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525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286000"/>
            <a:ext cx="11274552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5400" b="1">
                <a:solidFill>
                  <a:srgbClr val="FFFFFF"/>
                </a:solidFill>
              </a:defRPr>
            </a:pPr>
            <a:r>
              <a:t>Tinka den Arend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384048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>
                <a:solidFill>
                  <a:srgbClr val="FFFFFF"/>
                </a:solidFill>
              </a:defRPr>
            </a:pPr>
            <a:r>
              <a:t>Profiel van een Pensioenpionier</a:t>
            </a:r>
            <a:br/>
            <a:br/>
            <a:r>
              <a:t>Werkgeversvoorzitter PPF APG | Hoofd Policy &amp; Public Affairs APG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Podcast: 'Twee Keer Invaren'</a:t>
            </a:r>
          </a:p>
        </p:txBody>
      </p:sp>
      <p:pic>
        <p:nvPicPr>
          <p:cNvPr id="3" name="Picture 2" descr="05_pensioenpro_podcas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371600"/>
            <a:ext cx="5029200" cy="52151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71600"/>
            <a:ext cx="5943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Pensioen Pro In Gesprek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14 februari 2025 | 44 minuten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Besproken onderwerpen: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Het unieke 'twee keer invaren' proces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Haar carrièrepad naar pensioensector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Politieke actualiteit via APG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Beleggingsstrategie nieuw stelsel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'Heel erg soepel gegaan'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CFA Society ALM Congres 2025</a:t>
            </a:r>
          </a:p>
        </p:txBody>
      </p:sp>
      <p:pic>
        <p:nvPicPr>
          <p:cNvPr id="3" name="Picture 2" descr="07_cfa_alm_congre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371600"/>
            <a:ext cx="5029200" cy="657725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71600"/>
            <a:ext cx="5943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6 november 2025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Thema: ALM in Transitie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Invaren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Innovatie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Internationaal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Tinka den Arend treedt op als panellid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in de sessie over 'Beleggen in het nieuwe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pensioenstelsel'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Wat is 'Twee Keer Invaren'?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4552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PPF APG had een unieke situatie: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het fonds moest twee keer invaren vanwege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zijn specifieke regelingsstructuur.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Proces: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1. Eerste invaring: Bestaande rechten omzetten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2. Tweede invaring: Aanvullende regelingscomponenten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Dit maakte PPF APG tot een waardevolle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testcase voor de rest van de pensioensector.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Bestuurlijke Taken bij PPF APG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12648" y="1645920"/>
          <a:ext cx="109728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/>
                <a:gridCol w="5486400"/>
              </a:tblGrid>
              <a:tr h="457200"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Commissie/Rol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Verantwoordelijkheid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Commissie balansbeheer en beleggingen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Toezicht op beleggingsbeleid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Verkiezingscommissie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Organisatie bestuursverkiezingen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Strategie van het fonds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Langetermijnplanning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PPF APG Profiel</a:t>
            </a:r>
          </a:p>
        </p:txBody>
      </p:sp>
      <p:pic>
        <p:nvPicPr>
          <p:cNvPr id="3" name="Picture 2" descr="01_ppf_apg_tinka_profie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371600"/>
            <a:ext cx="5029200" cy="38557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71600"/>
            <a:ext cx="5943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Officiële profielpagina op ppf-apg.nl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Het Personeelspensioenfonds APG is het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pensioenfonds voor medewerkers van APG zelf.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DNB Registratie: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Statutaire naam: Stichting Personeelspensioenfonds APG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DNB Relatienummer: 02392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Publicaties onder haar Voorzitterschap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12648" y="1645920"/>
          <a:ext cx="109728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/>
                <a:gridCol w="5486400"/>
              </a:tblGrid>
              <a:tr h="457200"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Document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Jaar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PPF APG Jaarverslag 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juni 2025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Verslag Verantwoord Beleggen 2024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2025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Aandelenportefeuille PPF APG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juni 2025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PPF APG Jaarverslag 2023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juni 2024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PPF APG Jaarverslag 2022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2023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PPF APG Jaarverslag 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2022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Bestuur PPF APG</a:t>
            </a:r>
          </a:p>
        </p:txBody>
      </p:sp>
      <p:pic>
        <p:nvPicPr>
          <p:cNvPr id="3" name="Picture 2" descr="08_ppf_apg_bestuu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371600"/>
            <a:ext cx="5029200" cy="128925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71600"/>
            <a:ext cx="5943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Het bestuur van PPF APG bestaat uit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werkgevers- en werknemersvertegenwoordigers.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Tinka den Arend fungeert als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werkgeversvoorzitter en geeft leiding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aan de strategische richting van het fonds.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Online Aanwezigheid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12648" y="1645920"/>
          <a:ext cx="10972800" cy="2286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/>
                <a:gridCol w="5486400"/>
              </a:tblGrid>
              <a:tr h="457200"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Platform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Link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LinkedIn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nl.linkedin.com/in/tinka-den-arend-3b218b11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PPF APG Profiel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ppf-apg.nl/bestuur/tinka-den-arend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The Org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theorg.com/org/werkenbijapg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DNB Register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dnb.nl/public-register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525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0"/>
            <a:ext cx="11274552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800" b="1">
                <a:solidFill>
                  <a:srgbClr val="FFFFFF"/>
                </a:solidFill>
              </a:defRPr>
            </a:pPr>
            <a:r>
              <a:t>Samenvatting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Kernpunten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4552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Wie is Tinka den Arend?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Ervaren professional met brede publieke sector achtergrond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Dubbele functie: APG (Policy &amp; Public Affairs) + PPF APG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Expert in pensioenwetgeving, governance en transitie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Prestaties 2025: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Koploper in pensioentransitie naar nieuw stelsel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Pensioen Pro Award voor Pensioenfonds van het Jaar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Thought leader via podcasts, congressen en publicaties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Profielsamenvatting</a:t>
            </a:r>
          </a:p>
        </p:txBody>
      </p:sp>
      <p:pic>
        <p:nvPicPr>
          <p:cNvPr id="3" name="Picture 2" descr="tinka_profile_photo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371600"/>
            <a:ext cx="5029200" cy="5029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71600"/>
            <a:ext cx="5943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Tinka den Arend is een sleutelfiguur in de Nederlandse pensioentransitie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Hoofd team Policy and Public Affairs bij APG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Werkgeversvoorzitter van PPF APG sinds 2019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Brede achtergrond in publieke sector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Leidde PPF APG als 'koploper' naar nieuw pensioenstelsel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Bronnen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4552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PPF APG website (ppf-apg.nl)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APG website (apg.nl)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Pensioen Pro (pensioenpro.nl)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CFA Society Netherlands (cfasociety.nl)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DNB Register (dnb.nl)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LinkedIn, The Org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Onderzoeksdatum: 1 december 2025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Onderzoeksmethode: Exa MCP deep search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525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286000"/>
            <a:ext cx="11274552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5400" b="1">
                <a:solidFill>
                  <a:srgbClr val="FFFFFF"/>
                </a:solidFill>
              </a:defRPr>
            </a:pPr>
            <a:r>
              <a:t>Vragen?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384048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800">
                <a:solidFill>
                  <a:srgbClr val="FFFFFF"/>
                </a:solidFill>
              </a:defRPr>
            </a:pPr>
            <a:r>
              <a:t>Contact: Via officiële kanalen APG en PPF APG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Huidige Functies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12648" y="1645920"/>
          <a:ext cx="1097280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/>
                <a:gridCol w="3657600"/>
                <a:gridCol w="3657600"/>
              </a:tblGrid>
              <a:tr h="457200"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Functie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Organisatie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Sinds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Hoofd team Policy and Public Affairs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APG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Huidig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Bestuurslid &amp; Werkgeversvoorzitter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PPF APG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2019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Carrière Overzicht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4552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2019 - heden: Bestuurslid &amp; Werkgeversvoorzitter PPF APG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2016 - 2019: Lid/voorzitter Verantwoordingsorgaan PPF APG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Eerder: Diverse functies bij Tweede Kamer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Eerder: Consultant/Adviseur bij PwC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Eerder: Beleidsmedewerker Min. van SZW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Eerder: Medewerker LISV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Rode draad: Pensioenwetgeving, politieke processen, uitvoering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Expertisegebieden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12648" y="1645920"/>
          <a:ext cx="109728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86400"/>
                <a:gridCol w="5486400"/>
              </a:tblGrid>
              <a:tr h="457200"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Domein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Beschrijving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Pensioenwetgeving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Wet toekomst pensioenen (Wtp)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Pensioentransitie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Invaren, solidariteitsreserve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Governance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Bestuursstructuren pensioenfondsen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Beleidsadvies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Strategische advisering RvB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Sociale zekerheid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Achtergrond bij SZW en LISV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Politieke processen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Ervaring Tweede Kamer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D5257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0"/>
            <a:ext cx="11274552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4800" b="1">
                <a:solidFill>
                  <a:srgbClr val="FFFFFF"/>
                </a:solidFill>
              </a:defRPr>
            </a:pPr>
            <a:r>
              <a:t>2025: Het Jaar van de Doorbraak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3931920"/>
            <a:ext cx="11274552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2400">
                <a:solidFill>
                  <a:srgbClr val="FFFFFF"/>
                </a:solidFill>
              </a:defRPr>
            </a:pPr>
            <a:r>
              <a:t>PPF APG als Koploper in de Pensioentransitie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Belangrijkste Mijlpalen 2025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371600"/>
            <a:ext cx="11274552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Februari 2025: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Eerste pensioenen uitbetaald onder nieuw stelsel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PPF APG was een van de drie 'koplopers'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25 juni 2025: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Pensioen Pro Award 'Pensioenfonds van het Jaar'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De Drie Koplopers: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PPF APG, PWRI, Beroepspensioenfonds Loodsen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65.000 gepensioneerden ontvingen eerste uitkering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Award: Pensioenfonds van het Jaar</a:t>
            </a:r>
          </a:p>
        </p:txBody>
      </p:sp>
      <p:pic>
        <p:nvPicPr>
          <p:cNvPr id="3" name="Picture 2" descr="10_ppf_apg_nieuws_awar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1371600"/>
            <a:ext cx="5029200" cy="571547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71600"/>
            <a:ext cx="5943600" cy="5029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De jury prees PPF APG's voorbeeldrol als koploper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Citaat Tinka den Arend: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'Ik ben trots op de samenwerking met onze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sociale partners, het verantwoordingsorgaan,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de Raad van Toezicht, het bestuur en de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APG-medewerkers die de transitie mogelijk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hebben gemaakt.'</a:t>
            </a: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</a:p>
          <a:p>
            <a:pPr>
              <a:spcAft>
                <a:spcPts val="1200"/>
              </a:spcAft>
              <a:defRPr sz="2000">
                <a:solidFill>
                  <a:srgbClr val="1F2937"/>
                </a:solidFill>
              </a:defRPr>
            </a:pPr>
            <a:r>
              <a:t>— juni 2025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27432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b="1">
                <a:solidFill>
                  <a:srgbClr val="0D5257"/>
                </a:solidFill>
              </a:defRPr>
            </a:pPr>
            <a:r>
              <a:t>Spreekbeurten &amp; Media 2025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612648" y="1645920"/>
          <a:ext cx="109728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7600"/>
                <a:gridCol w="3657600"/>
                <a:gridCol w="3657600"/>
              </a:tblGrid>
              <a:tr h="457200"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Datum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Evenement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b="1" sz="1600">
                          <a:solidFill>
                            <a:srgbClr val="FFFFFF"/>
                          </a:solidFill>
                        </a:defRPr>
                      </a:pPr>
                      <a:r>
                        <a:t>Details</a:t>
                      </a:r>
                    </a:p>
                  </a:txBody>
                  <a:tcPr>
                    <a:solidFill>
                      <a:srgbClr val="0D5257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6 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Instituut Pensioen Educatie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Presentatie transitie-ervaringen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14 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Pensioen Pro Podcast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Interview 'Twee keer invaren' (44 min)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2025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PensioenPro Focuscongres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Spreker pensioentransitie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6 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CFA Society ALM Congres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Panellid beleggingen nieuw stelsel</a:t>
                      </a:r>
                    </a:p>
                  </a:txBody>
                  <a:tcPr/>
                </a:tc>
              </a:tr>
              <a:tr h="457200"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Okt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Gepensioneerdenbijeenkomst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defRPr sz="1400">
                          <a:solidFill>
                            <a:srgbClr val="1F2937"/>
                          </a:solidFill>
                        </a:defRPr>
                      </a:pPr>
                      <a:r>
                        <a:t>Presentatie aan deelnemers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